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authors.xml" ContentType="application/vnd.ms-powerpoint.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67" r:id="rId3"/>
    <p:sldId id="277" r:id="rId4"/>
    <p:sldId id="272" r:id="rId5"/>
    <p:sldId id="273" r:id="rId6"/>
    <p:sldId id="261" r:id="rId7"/>
    <p:sldId id="278" r:id="rId8"/>
    <p:sldId id="275" r:id="rId9"/>
    <p:sldId id="263" r:id="rId10"/>
    <p:sldId id="274" r:id="rId11"/>
    <p:sldId id="279" r:id="rId12"/>
    <p:sldId id="259" r:id="rId13"/>
    <p:sldId id="276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C9EDAE-21B1-4C0F-AC50-714C4E022E78}">
          <p14:sldIdLst>
            <p14:sldId id="256"/>
            <p14:sldId id="267"/>
            <p14:sldId id="277"/>
            <p14:sldId id="272"/>
            <p14:sldId id="273"/>
            <p14:sldId id="261"/>
            <p14:sldId id="278"/>
            <p14:sldId id="275"/>
            <p14:sldId id="263"/>
            <p14:sldId id="274"/>
            <p14:sldId id="279"/>
            <p14:sldId id="259"/>
            <p14:sldId id="276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5582667-6102-27E7-ED8E-01A166EB4B6B}" name="Guest User" initials="GU" userId="Guest User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7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6" d="100"/>
          <a:sy n="96" d="100"/>
        </p:scale>
        <p:origin x="30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82596-9055-41C7-BC8F-B8A8190A9670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3AB0BD-9233-49AD-8C62-3EAAB4400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209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3AB0BD-9233-49AD-8C62-3EAAB4400C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141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the why of the light curve and what its used for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3AB0BD-9233-49AD-8C62-3EAAB4400C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806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48821-BF8D-E31C-8121-3034FFEA0E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E56BA5-798F-A6F3-E78F-57405AB9EB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7B93EF-006C-6981-C2A6-84EA98347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9E6B-21E7-475F-88ED-53FD4C4E8C7F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FEC89D-7A9F-C7D3-8CE9-C88CD4A4D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C51E58-4BD6-1D88-9D54-2F0D93BAD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2E8E-E0C2-4B81-AD44-934E07014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1241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F8179-39CD-9A79-5F83-FF3368241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386F57-A394-339F-7084-041E8F23DF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1D813-9CA5-E01B-ABE9-841815B0C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9E6B-21E7-475F-88ED-53FD4C4E8C7F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A74778-696B-C2F7-3CF1-66D7CF0F1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8BBA2-2FDE-F7BF-00C2-552F4AA34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2E8E-E0C2-4B81-AD44-934E07014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5004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2FC725-803C-5927-DD07-D408290B95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0B7390-CB29-1A70-2B91-E1BB6FE742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14F6FB-2D85-A07E-A16E-F1AFAE32A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9E6B-21E7-475F-88ED-53FD4C4E8C7F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AADAE2-4AEF-AFE9-D37A-2E290AE8B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31C01-B117-4F83-7257-3D3AAA8B3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2E8E-E0C2-4B81-AD44-934E07014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12272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CB803-6628-A09C-C484-1604FC1F9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10235-0909-1CA5-32C2-8092DE232A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E15DC8-2AE7-7740-8B76-74D6F582B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9E6B-21E7-475F-88ED-53FD4C4E8C7F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BFF6F6-DBB3-2AD2-7FB2-6F8E3E908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D0D95-254C-C6D2-7314-79678FF65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2E8E-E0C2-4B81-AD44-934E07014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76725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6EEAE-07AB-6CA9-CC40-6EF3851B8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C4AC36-F5D1-9ABE-FDE8-84369C5184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8CE04-768B-843F-D248-42D4B4CE6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9E6B-21E7-475F-88ED-53FD4C4E8C7F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0DC2A4-151B-28F6-7963-AE35E1237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447DA-566D-C1DD-973D-4C13E32A5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2E8E-E0C2-4B81-AD44-934E07014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71988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96FEA-D90C-8E3C-5391-3CC8906CF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43697-6354-F6DB-197E-76177FF2C2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751669-820F-6042-943F-F83C6768CF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CECE21-AEE9-0137-E422-4D6085F09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9E6B-21E7-475F-88ED-53FD4C4E8C7F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A54F6F-DC0F-05B8-6B31-9F532C638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7BF0A5-4862-7A33-8E7E-CCD30E787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2E8E-E0C2-4B81-AD44-934E07014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10666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ADCEF-C972-FD96-EE1D-B565AE41C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5D7ADD-53A8-8E3C-2997-E5BFA7D5F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43FB85-86CF-6250-EA5D-72771A096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2C1DCC-FC8E-469C-A347-945CD8610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2EFF01-D615-AC47-CE83-3E03CCF1E2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574190-89C5-ACAE-CE94-D457948FD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9E6B-21E7-475F-88ED-53FD4C4E8C7F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8451AC-9E97-3EC1-8CF2-B2167BDFB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50AA7A-DF7F-6027-E35D-FB78F46C0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2E8E-E0C2-4B81-AD44-934E07014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6485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6791E-A6B2-E94A-C81C-0D1765086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E5812C-05EC-1854-EFFD-085A3096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9E6B-21E7-475F-88ED-53FD4C4E8C7F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FD6E17-2A04-0140-A513-C9EE009DB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250A17-BE89-226A-3AE7-093A1CB91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2E8E-E0C2-4B81-AD44-934E07014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7362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D30498-0E13-2A92-66BD-B9A4981D7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9E6B-21E7-475F-88ED-53FD4C4E8C7F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B503C6-BB94-54D6-CA58-F50992AA6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A6048-D271-ADB4-3E82-8FF82C25F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2E8E-E0C2-4B81-AD44-934E07014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21949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37841-1BFC-DC85-462D-5825A2D80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79F5E-B742-FF8B-3C67-5257C8E48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4D4809-EE05-D93A-7139-3D1BCFDB5E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CE486D-DB0D-6E85-1628-A39EB9205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9E6B-21E7-475F-88ED-53FD4C4E8C7F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FFF720-302B-C902-9568-81445C9D4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414A3D-01D2-D253-7404-6CFD239C1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2E8E-E0C2-4B81-AD44-934E07014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0624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93751-E8D3-F5A7-85CE-57BB663E9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43FE58-6508-DE6E-0144-A44EAFD46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628D01-C7BF-2C53-A0EF-52EBDA2B7F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A402F2-F7E8-3679-6D04-BFBE85AAF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9E6B-21E7-475F-88ED-53FD4C4E8C7F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541F44-023D-A0C2-C45C-726E40257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5F79BA-C052-000B-8E98-5F1438141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2E8E-E0C2-4B81-AD44-934E07014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75428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CD25F9-67D6-C565-665E-CBBC86C12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E01C0-FBC4-D6F4-8737-4D74011B2B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CBC0F-FDB7-375D-CECF-3E901C5B27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E09E6B-21E7-475F-88ED-53FD4C4E8C7F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AE5EE-EC39-822D-8E39-7F507FF3F0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04791-9347-54F7-DC06-56FAA8DB0C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432E8E-E0C2-4B81-AD44-934E07014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599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pa-garching.mpg.de/84411/Core-collapse-supernova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Markovsj@my.erau.edu" TargetMode="External"/><Relationship Id="rId2" Type="http://schemas.openxmlformats.org/officeDocument/2006/relationships/hyperlink" Target="mailto:Wallk@my.erau.ed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3FD9A-4555-1417-3EAB-223D073B8F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20082"/>
            <a:ext cx="9144000" cy="2387600"/>
          </a:xfrm>
        </p:spPr>
        <p:txBody>
          <a:bodyPr wrap="square" anchor="b">
            <a:normAutofit fontScale="90000"/>
          </a:bodyPr>
          <a:lstStyle/>
          <a:p>
            <a:r>
              <a:rPr lang="en-US" dirty="0"/>
              <a:t>Using Light Curves from Core Collapse Supernovae to Better Search for Gravitational Waves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1ED06F-F392-F2A6-F07C-B613F3DCC0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99757"/>
            <a:ext cx="9144000" cy="1655762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By Jake Markovsky and Katelynn Wall</a:t>
            </a:r>
          </a:p>
          <a:p>
            <a:endParaRPr lang="en-US" dirty="0"/>
          </a:p>
          <a:p>
            <a:r>
              <a:rPr lang="en-US" dirty="0"/>
              <a:t>Mentor : Michele Zanolin</a:t>
            </a:r>
          </a:p>
        </p:txBody>
      </p:sp>
      <p:pic>
        <p:nvPicPr>
          <p:cNvPr id="4" name="Picture 2" descr="Core-collapse supernovae | Max Planck Institute for Astrophysics">
            <a:extLst>
              <a:ext uri="{FF2B5EF4-FFF2-40B4-BE49-F238E27FC236}">
                <a16:creationId xmlns:a16="http://schemas.microsoft.com/office/drawing/2014/main" id="{3771DF84-0691-61C1-ED2D-4F102448B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67929" y="4396558"/>
            <a:ext cx="2284671" cy="2284671"/>
          </a:xfrm>
          <a:prstGeom prst="rect">
            <a:avLst/>
          </a:prstGeom>
          <a:noFill/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3CF5CC-93DD-8849-4A53-C2C2EE7EAC95}"/>
              </a:ext>
            </a:extLst>
          </p:cNvPr>
          <p:cNvSpPr txBox="1"/>
          <p:nvPr/>
        </p:nvSpPr>
        <p:spPr>
          <a:xfrm>
            <a:off x="9868044" y="6225883"/>
            <a:ext cx="1694254" cy="207682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850" dirty="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https://www.mpa-garching.mpg.de/84411/Core-collapse-supernovae</a:t>
            </a:r>
            <a:r>
              <a:rPr lang="en-US" sz="850" dirty="0">
                <a:solidFill>
                  <a:srgbClr val="FFFFFF"/>
                </a:solidFill>
              </a:rPr>
              <a:t> </a:t>
            </a:r>
          </a:p>
          <a:p>
            <a:pPr algn="ctr">
              <a:spcAft>
                <a:spcPts val="600"/>
              </a:spcAft>
            </a:pPr>
            <a:endParaRPr lang="en-US" sz="850" dirty="0">
              <a:solidFill>
                <a:srgbClr val="FFFFFF"/>
              </a:solidFill>
            </a:endParaRPr>
          </a:p>
        </p:txBody>
      </p:sp>
      <p:pic>
        <p:nvPicPr>
          <p:cNvPr id="9" name="Picture 8" descr="A close-up of logos&#10;&#10;AI-generated content may be incorrect.">
            <a:extLst>
              <a:ext uri="{FF2B5EF4-FFF2-40B4-BE49-F238E27FC236}">
                <a16:creationId xmlns:a16="http://schemas.microsoft.com/office/drawing/2014/main" id="{66AC69FF-A8F0-AB47-E35D-D6640AE02A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5" t="49711" r="13213" b="14046"/>
          <a:stretch/>
        </p:blipFill>
        <p:spPr>
          <a:xfrm>
            <a:off x="0" y="-3539"/>
            <a:ext cx="3625702" cy="112590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8818954-7396-556C-14CB-E675E75CC444}"/>
              </a:ext>
            </a:extLst>
          </p:cNvPr>
          <p:cNvSpPr/>
          <p:nvPr/>
        </p:nvSpPr>
        <p:spPr>
          <a:xfrm>
            <a:off x="3625702" y="-3538"/>
            <a:ext cx="8566298" cy="1125902"/>
          </a:xfrm>
          <a:prstGeom prst="rect">
            <a:avLst/>
          </a:prstGeom>
          <a:solidFill>
            <a:srgbClr val="0F50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actus and mountains with a sunset&#10;&#10;AI-generated content may be incorrect.">
            <a:extLst>
              <a:ext uri="{FF2B5EF4-FFF2-40B4-BE49-F238E27FC236}">
                <a16:creationId xmlns:a16="http://schemas.microsoft.com/office/drawing/2014/main" id="{8238897A-63E8-7A93-5DFC-BD99D3D0AE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3697"/>
            <a:ext cx="1473806" cy="1967532"/>
          </a:xfrm>
          <a:prstGeom prst="rect">
            <a:avLst/>
          </a:prstGeom>
        </p:spPr>
      </p:pic>
      <p:pic>
        <p:nvPicPr>
          <p:cNvPr id="8" name="Picture 7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480EDDFA-7662-9788-9DF3-2D8A733BC6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806" y="4703371"/>
            <a:ext cx="1945255" cy="207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604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F7C21-382B-B1C6-4BBE-27317AD2C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29" y="224"/>
            <a:ext cx="10515600" cy="1325563"/>
          </a:xfrm>
        </p:spPr>
        <p:txBody>
          <a:bodyPr/>
          <a:lstStyle/>
          <a:p>
            <a:r>
              <a:rPr lang="en-US" dirty="0"/>
              <a:t>Equations for Physics Based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B107E-ED2E-8B54-2F6C-42E98528A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045" y="4242303"/>
            <a:ext cx="6561981" cy="210826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2000" dirty="0"/>
              <a:t>We have performed trial runs to model the light curve using this physical model and found promising results, using a peak of the </a:t>
            </a:r>
          </a:p>
          <a:p>
            <a:endParaRPr lang="en-US" sz="2000" dirty="0"/>
          </a:p>
          <a:p>
            <a:r>
              <a:rPr lang="en-US" sz="2000" dirty="0"/>
              <a:t>Pictured to the right is a set of interpolations made as a reasoning for why the physics-based model is more useful produced in a paper written in the paper Sapir, Waxman et al (2017)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64C53256-A33A-3540-62DC-D68914C55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745" y="2346761"/>
            <a:ext cx="522922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9">
            <a:extLst>
              <a:ext uri="{FF2B5EF4-FFF2-40B4-BE49-F238E27FC236}">
                <a16:creationId xmlns:a16="http://schemas.microsoft.com/office/drawing/2014/main" id="{14170F2C-271E-B5BA-A537-0B77AA2C95C1}"/>
              </a:ext>
            </a:extLst>
          </p:cNvPr>
          <p:cNvSpPr txBox="1"/>
          <p:nvPr/>
        </p:nvSpPr>
        <p:spPr>
          <a:xfrm>
            <a:off x="7771313" y="1985171"/>
            <a:ext cx="4016375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/>
              <a:t>Waxman SN Light Interpolation 2017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78DF8-848D-68D1-9988-340F8D661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2E8E-E0C2-4B81-AD44-934E0701451A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7" descr="A black numbers and a line&#10;&#10;Description automatically generated">
            <a:extLst>
              <a:ext uri="{FF2B5EF4-FFF2-40B4-BE49-F238E27FC236}">
                <a16:creationId xmlns:a16="http://schemas.microsoft.com/office/drawing/2014/main" id="{D79A1751-3C93-C88F-5950-4A5CAE923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392" y="1377855"/>
            <a:ext cx="2305769" cy="6555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FADBB8-4A82-0401-0D20-3581E891E3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696" y="3074563"/>
            <a:ext cx="1466850" cy="4762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96B3DA-07FB-982F-10B7-D2697B1B516B}"/>
              </a:ext>
            </a:extLst>
          </p:cNvPr>
          <p:cNvSpPr txBox="1"/>
          <p:nvPr/>
        </p:nvSpPr>
        <p:spPr>
          <a:xfrm>
            <a:off x="320113" y="1377637"/>
            <a:ext cx="704045" cy="21236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>
                <a:cs typeface="Segoe UI"/>
              </a:rPr>
              <a:t>4.)​</a:t>
            </a:r>
          </a:p>
          <a:p>
            <a:r>
              <a:rPr lang="en-US" sz="2200">
                <a:cs typeface="Segoe UI"/>
              </a:rPr>
              <a:t>​</a:t>
            </a:r>
          </a:p>
          <a:p>
            <a:r>
              <a:rPr lang="en-US" sz="2200">
                <a:cs typeface="Segoe UI"/>
              </a:rPr>
              <a:t>​</a:t>
            </a:r>
          </a:p>
          <a:p>
            <a:endParaRPr lang="en-US" sz="2200">
              <a:cs typeface="Segoe UI"/>
            </a:endParaRPr>
          </a:p>
          <a:p>
            <a:endParaRPr lang="en-US" sz="2200">
              <a:cs typeface="Segoe UI"/>
            </a:endParaRPr>
          </a:p>
          <a:p>
            <a:r>
              <a:rPr lang="en-US" sz="2200">
                <a:cs typeface="Segoe UI"/>
              </a:rPr>
              <a:t>5.)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7A30E8-FDDA-0B1C-242D-E785A1A5B9A6}"/>
              </a:ext>
            </a:extLst>
          </p:cNvPr>
          <p:cNvSpPr txBox="1"/>
          <p:nvPr/>
        </p:nvSpPr>
        <p:spPr>
          <a:xfrm>
            <a:off x="3519349" y="3074703"/>
            <a:ext cx="336567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p = Radiation Pressure</a:t>
            </a:r>
          </a:p>
          <a:p>
            <a:r>
              <a:rPr lang="en-US" sz="2400" dirty="0"/>
              <a:t>e = Energy Density​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B3209D-FF2F-7C89-52B5-99C0BEC46DD5}"/>
              </a:ext>
            </a:extLst>
          </p:cNvPr>
          <p:cNvSpPr txBox="1"/>
          <p:nvPr/>
        </p:nvSpPr>
        <p:spPr>
          <a:xfrm>
            <a:off x="3521907" y="1190598"/>
            <a:ext cx="4009622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j = Energy Flux</a:t>
            </a:r>
          </a:p>
          <a:p>
            <a:r>
              <a:rPr lang="en-US" sz="2400" dirty="0"/>
              <a:t>c = speed of light</a:t>
            </a:r>
          </a:p>
          <a:p>
            <a:r>
              <a:rPr lang="en-US" sz="2400" dirty="0"/>
              <a:t>Κ = Absorption Coefficient</a:t>
            </a:r>
          </a:p>
          <a:p>
            <a:r>
              <a:rPr lang="en-US" sz="2400" dirty="0"/>
              <a:t>r = radius </a:t>
            </a:r>
          </a:p>
          <a:p>
            <a:r>
              <a:rPr lang="en-US" sz="2400" dirty="0"/>
              <a:t>m = mass enclosed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2782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3A90BC-BECC-A365-37CE-9F7CD0CAC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2E8E-E0C2-4B81-AD44-934E0701451A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 descr="A graph of a number of data&#10;&#10;AI-generated content may be incorrect.">
            <a:extLst>
              <a:ext uri="{FF2B5EF4-FFF2-40B4-BE49-F238E27FC236}">
                <a16:creationId xmlns:a16="http://schemas.microsoft.com/office/drawing/2014/main" id="{9D368C4F-A192-9B31-D130-229386CCE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415607"/>
            <a:ext cx="8164407" cy="612330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7AFF089-04BD-6B91-9905-DD2E147D5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29" y="224"/>
            <a:ext cx="10515600" cy="1325563"/>
          </a:xfrm>
        </p:spPr>
        <p:txBody>
          <a:bodyPr/>
          <a:lstStyle/>
          <a:p>
            <a:r>
              <a:rPr lang="en-US" dirty="0"/>
              <a:t>Physics and Math Based Models Comparison</a:t>
            </a:r>
          </a:p>
        </p:txBody>
      </p:sp>
    </p:spTree>
    <p:extLst>
      <p:ext uri="{BB962C8B-B14F-4D97-AF65-F5344CB8AC3E}">
        <p14:creationId xmlns:p14="http://schemas.microsoft.com/office/powerpoint/2010/main" val="3164468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03EAE-FF0C-26D5-9F44-6C30FA4A7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AD290-848A-9624-9C12-02B0E07FF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Process all the candidates in the O4</a:t>
            </a:r>
          </a:p>
          <a:p>
            <a:endParaRPr lang="en-US" dirty="0"/>
          </a:p>
          <a:p>
            <a:r>
              <a:rPr lang="en-US" dirty="0"/>
              <a:t>Produce a method paper to characterize the performance of the quartic based model </a:t>
            </a:r>
            <a:r>
              <a:rPr lang="en-US" dirty="0" err="1"/>
              <a:t>CCSNe</a:t>
            </a:r>
            <a:r>
              <a:rPr lang="en-US" dirty="0"/>
              <a:t> from 2010-2024 </a:t>
            </a:r>
          </a:p>
          <a:p>
            <a:endParaRPr lang="en-US" dirty="0"/>
          </a:p>
          <a:p>
            <a:r>
              <a:rPr lang="en-US" dirty="0"/>
              <a:t>Compare physics-based model and quartic-based model for accuracy by varying parameters and </a:t>
            </a:r>
            <a:r>
              <a:rPr lang="en-US" dirty="0" err="1"/>
              <a:t>CCSNe</a:t>
            </a:r>
            <a:r>
              <a:rPr lang="en-US" dirty="0"/>
              <a:t> candidates used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83A6A9-13EE-5C34-C9C6-92CFD2E99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2E8E-E0C2-4B81-AD44-934E0701451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024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4607B-84E6-1FF4-FADE-B74BBC873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824" y="2766218"/>
            <a:ext cx="4936352" cy="1325563"/>
          </a:xfrm>
        </p:spPr>
        <p:txBody>
          <a:bodyPr>
            <a:normAutofit/>
          </a:bodyPr>
          <a:lstStyle/>
          <a:p>
            <a:r>
              <a:rPr lang="en-US" sz="8000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28366-E479-B183-6950-EF44B5CDA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010" y="4408039"/>
            <a:ext cx="3910373" cy="1901355"/>
          </a:xfrm>
        </p:spPr>
        <p:txBody>
          <a:bodyPr>
            <a:normAutofit fontScale="70000" lnSpcReduction="20000"/>
          </a:bodyPr>
          <a:lstStyle/>
          <a:p>
            <a:r>
              <a:rPr lang="en-US" sz="3300" dirty="0"/>
              <a:t>Katelynn Wall </a:t>
            </a:r>
            <a:r>
              <a:rPr lang="en-US" sz="3300" dirty="0">
                <a:hlinkClick r:id="rId2"/>
              </a:rPr>
              <a:t>Wallk@my.erau.edu</a:t>
            </a:r>
            <a:r>
              <a:rPr lang="en-US" sz="3300" dirty="0"/>
              <a:t> </a:t>
            </a:r>
          </a:p>
          <a:p>
            <a:r>
              <a:rPr lang="en-US" sz="3300" dirty="0"/>
              <a:t>Jake Markovsky </a:t>
            </a:r>
            <a:r>
              <a:rPr lang="en-US" sz="3300" dirty="0">
                <a:hlinkClick r:id="rId3"/>
              </a:rPr>
              <a:t>Markovsj@my.erau.edu</a:t>
            </a:r>
            <a:r>
              <a:rPr lang="en-US" sz="3300" dirty="0"/>
              <a:t> </a:t>
            </a:r>
          </a:p>
          <a:p>
            <a:r>
              <a:rPr lang="en-US" dirty="0"/>
              <a:t>Embry Riddle Aeronautical University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EE337-C8BA-39A8-82B7-7D83788F6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2E8E-E0C2-4B81-AD44-934E0701451A}" type="slidenum">
              <a:rPr lang="en-US" smtClean="0"/>
              <a:t>13</a:t>
            </a:fld>
            <a:endParaRPr lang="en-US"/>
          </a:p>
        </p:txBody>
      </p:sp>
      <p:sp>
        <p:nvSpPr>
          <p:cNvPr id="7" name="AutoShape 2" descr="LIGO-F0900035-v2: LIGO Logo">
            <a:extLst>
              <a:ext uri="{FF2B5EF4-FFF2-40B4-BE49-F238E27FC236}">
                <a16:creationId xmlns:a16="http://schemas.microsoft.com/office/drawing/2014/main" id="{2A0DFFA8-B356-9F38-7758-0039171C9F7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618899" y="4939131"/>
            <a:ext cx="848712" cy="84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LIGO Observatories - Davies Associates">
            <a:extLst>
              <a:ext uri="{FF2B5EF4-FFF2-40B4-BE49-F238E27FC236}">
                <a16:creationId xmlns:a16="http://schemas.microsoft.com/office/drawing/2014/main" id="{3F8E37D9-F227-73B0-D1F7-5FACCED746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3" b="11983"/>
          <a:stretch/>
        </p:blipFill>
        <p:spPr bwMode="auto">
          <a:xfrm>
            <a:off x="9053173" y="4824248"/>
            <a:ext cx="2676372" cy="176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close-up of logos&#10;&#10;AI-generated content may be incorrect.">
            <a:extLst>
              <a:ext uri="{FF2B5EF4-FFF2-40B4-BE49-F238E27FC236}">
                <a16:creationId xmlns:a16="http://schemas.microsoft.com/office/drawing/2014/main" id="{B4333547-03DE-07C8-2C47-73A921AFA8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5" t="49711" r="13213" b="14046"/>
          <a:stretch/>
        </p:blipFill>
        <p:spPr>
          <a:xfrm>
            <a:off x="8564176" y="-1505"/>
            <a:ext cx="3627824" cy="112590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A41FCBE-EBCC-CBDF-0833-1BEF628D39BE}"/>
              </a:ext>
            </a:extLst>
          </p:cNvPr>
          <p:cNvSpPr/>
          <p:nvPr/>
        </p:nvSpPr>
        <p:spPr>
          <a:xfrm>
            <a:off x="-2122" y="-1505"/>
            <a:ext cx="8566298" cy="1125902"/>
          </a:xfrm>
          <a:prstGeom prst="rect">
            <a:avLst/>
          </a:prstGeom>
          <a:solidFill>
            <a:srgbClr val="0F50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840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1DC7B-B623-727D-E23F-FF011AE91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" y="-300283"/>
            <a:ext cx="10515600" cy="1325563"/>
          </a:xfrm>
        </p:spPr>
        <p:txBody>
          <a:bodyPr/>
          <a:lstStyle/>
          <a:p>
            <a:r>
              <a:rPr lang="en-US"/>
              <a:t>Bibliography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097FB-D602-6919-09A7-D3A936767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276" y="1031836"/>
            <a:ext cx="5750965" cy="492042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500">
                <a:ea typeface="+mn-lt"/>
                <a:cs typeface="+mn-lt"/>
              </a:rPr>
              <a:t>Arnett, D. (1980). Analytic solutions for light curves of supernovae of type II. The Astrophysical Journal. 237. 541-549. 10.1086/157898.</a:t>
            </a:r>
          </a:p>
          <a:p>
            <a:r>
              <a:rPr lang="en-US" sz="1500">
                <a:ea typeface="+mn-lt"/>
                <a:cs typeface="+mn-lt"/>
              </a:rPr>
              <a:t>Arnett, W. D., &amp; Fu, A. (1989), The late behavior of supernova 1987A. I. the light curve. The Astrophysical Journal. 340. 396. 10.1086/167402</a:t>
            </a:r>
          </a:p>
          <a:p>
            <a:r>
              <a:rPr lang="en-US" sz="1500">
                <a:ea typeface="+mn-lt"/>
                <a:cs typeface="+mn-lt"/>
              </a:rPr>
              <a:t>Couch, S. M., Warren, M. L., &amp; O’Connor, E. P. 2020,ApJ, 890, 127</a:t>
            </a:r>
            <a:endParaRPr lang="en-US"/>
          </a:p>
          <a:p>
            <a:r>
              <a:rPr lang="en-US" sz="1500">
                <a:ea typeface="+mn-lt"/>
                <a:cs typeface="+mn-lt"/>
              </a:rPr>
              <a:t>Couch, S. M., Wheeler, J. C., &amp; </a:t>
            </a:r>
            <a:r>
              <a:rPr lang="en-US" sz="1500" err="1">
                <a:ea typeface="+mn-lt"/>
                <a:cs typeface="+mn-lt"/>
              </a:rPr>
              <a:t>Milosavljevi´c</a:t>
            </a:r>
            <a:r>
              <a:rPr lang="en-US" sz="1500">
                <a:ea typeface="+mn-lt"/>
                <a:cs typeface="+mn-lt"/>
              </a:rPr>
              <a:t>, M.2009, </a:t>
            </a:r>
            <a:r>
              <a:rPr lang="en-US" sz="1500" err="1">
                <a:ea typeface="+mn-lt"/>
                <a:cs typeface="+mn-lt"/>
              </a:rPr>
              <a:t>ApJ</a:t>
            </a:r>
            <a:r>
              <a:rPr lang="en-US" sz="1500">
                <a:ea typeface="+mn-lt"/>
                <a:cs typeface="+mn-lt"/>
              </a:rPr>
              <a:t>, 696, 953</a:t>
            </a:r>
            <a:endParaRPr lang="en-US"/>
          </a:p>
          <a:p>
            <a:r>
              <a:rPr lang="en-US" sz="1500">
                <a:ea typeface="+mn-lt"/>
                <a:cs typeface="+mn-lt"/>
              </a:rPr>
              <a:t>Kaufman, K., UCLA, </a:t>
            </a:r>
            <a:r>
              <a:rPr lang="en-US" sz="1500" err="1">
                <a:ea typeface="+mn-lt"/>
                <a:cs typeface="+mn-lt"/>
              </a:rPr>
              <a:t>CaRT</a:t>
            </a:r>
            <a:r>
              <a:rPr lang="en-US" sz="1500">
                <a:ea typeface="+mn-lt"/>
                <a:cs typeface="+mn-lt"/>
              </a:rPr>
              <a:t>. (2010) Using supernova observations in the electro-magnetic spectrum to guide LIGO searches for gravitational Waves. https://dcc.ligo.org/LIGO-T1000658</a:t>
            </a:r>
          </a:p>
          <a:p>
            <a:r>
              <a:rPr lang="en-US" sz="1500">
                <a:ea typeface="+mn-lt"/>
                <a:cs typeface="+mn-lt"/>
              </a:rPr>
              <a:t>Nagy, A., </a:t>
            </a:r>
            <a:r>
              <a:rPr lang="en-US" sz="1500" err="1">
                <a:ea typeface="+mn-lt"/>
                <a:cs typeface="+mn-lt"/>
              </a:rPr>
              <a:t>Ordasi</a:t>
            </a:r>
            <a:r>
              <a:rPr lang="en-US" sz="1500">
                <a:ea typeface="+mn-lt"/>
                <a:cs typeface="+mn-lt"/>
              </a:rPr>
              <a:t>, A., </a:t>
            </a:r>
            <a:r>
              <a:rPr lang="en-US" sz="1500" err="1">
                <a:ea typeface="+mn-lt"/>
                <a:cs typeface="+mn-lt"/>
              </a:rPr>
              <a:t>Vink´o</a:t>
            </a:r>
            <a:r>
              <a:rPr lang="en-US" sz="1500">
                <a:ea typeface="+mn-lt"/>
                <a:cs typeface="+mn-lt"/>
              </a:rPr>
              <a:t>, J., Wheeler, J.C. (2014). A semi-analytical </a:t>
            </a:r>
            <a:r>
              <a:rPr lang="en-US" sz="1500" err="1">
                <a:ea typeface="+mn-lt"/>
                <a:cs typeface="+mn-lt"/>
              </a:rPr>
              <a:t>lightcurve</a:t>
            </a:r>
            <a:r>
              <a:rPr lang="en-US" sz="1500">
                <a:ea typeface="+mn-lt"/>
                <a:cs typeface="+mn-lt"/>
              </a:rPr>
              <a:t> model and its application to type IIP supernovae. Astronomy &amp; Astrophysics. 571. 10.1051/0004-6361/201424237.</a:t>
            </a:r>
          </a:p>
          <a:p>
            <a:r>
              <a:rPr lang="en-US" sz="1500">
                <a:ea typeface="+mn-lt"/>
                <a:cs typeface="+mn-lt"/>
              </a:rPr>
              <a:t>Nakar, Ehud &amp; Sari, </a:t>
            </a:r>
            <a:r>
              <a:rPr lang="en-US" sz="1500" err="1">
                <a:ea typeface="+mn-lt"/>
                <a:cs typeface="+mn-lt"/>
              </a:rPr>
              <a:t>Re’Em</a:t>
            </a:r>
            <a:r>
              <a:rPr lang="en-US" sz="1500">
                <a:ea typeface="+mn-lt"/>
                <a:cs typeface="+mn-lt"/>
              </a:rPr>
              <a:t>. (2010). Early supernovae light-curves following the </a:t>
            </a:r>
            <a:r>
              <a:rPr lang="en-US" sz="1500" err="1">
                <a:ea typeface="+mn-lt"/>
                <a:cs typeface="+mn-lt"/>
              </a:rPr>
              <a:t>shockbreakout</a:t>
            </a:r>
            <a:r>
              <a:rPr lang="en-US" sz="1500">
                <a:ea typeface="+mn-lt"/>
                <a:cs typeface="+mn-lt"/>
              </a:rPr>
              <a:t>. Astrophysical Journal. 725. 10.1088/0004637X/725/1/904.</a:t>
            </a:r>
          </a:p>
          <a:p>
            <a:r>
              <a:rPr lang="en-US" sz="1500" err="1"/>
              <a:t>Pejcha</a:t>
            </a:r>
            <a:r>
              <a:rPr lang="en-US" sz="1500"/>
              <a:t>, Ondrej &amp; Prieto, Jose. (2014). A Global Model of The Light Curves and Expansion Velocities of Type II-Plateau Supernovae. The Astrophysical Journal. 799. 10.1088/0004637X/799/2/215.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5E4A9C2-8556-E77E-E90B-6DB85F2BE042}"/>
              </a:ext>
            </a:extLst>
          </p:cNvPr>
          <p:cNvSpPr txBox="1">
            <a:spLocks/>
          </p:cNvSpPr>
          <p:nvPr/>
        </p:nvSpPr>
        <p:spPr>
          <a:xfrm>
            <a:off x="6097241" y="1032343"/>
            <a:ext cx="5750963" cy="46503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err="1">
                <a:ea typeface="+mn-lt"/>
                <a:cs typeface="+mn-lt"/>
              </a:rPr>
              <a:t>Rabinak</a:t>
            </a:r>
            <a:r>
              <a:rPr lang="en-US" sz="1500">
                <a:ea typeface="+mn-lt"/>
                <a:cs typeface="+mn-lt"/>
              </a:rPr>
              <a:t>, I., &amp; Waxman, E. (2010). The Early UV/Optical Emission from Core-collapse Supernovae. Astrophysical Journal. 728. 10.1088/0004637X/728/1/63.</a:t>
            </a:r>
            <a:endParaRPr lang="en-US">
              <a:ea typeface="+mn-lt"/>
              <a:cs typeface="+mn-lt"/>
            </a:endParaRPr>
          </a:p>
          <a:p>
            <a:r>
              <a:rPr lang="en-US" sz="1500">
                <a:ea typeface="+mn-lt"/>
                <a:cs typeface="+mn-lt"/>
              </a:rPr>
              <a:t>Sapir, N. &amp; Waxman, E. (2016). UV/Optical Emission from the Expanding Envelopes of Type II Supernovae. The Astrophysical Journal. 838.10.3847/15384357/aa64df.</a:t>
            </a:r>
          </a:p>
          <a:p>
            <a:r>
              <a:rPr lang="en-US" sz="1500" err="1">
                <a:ea typeface="+mn-lt"/>
                <a:cs typeface="+mn-lt"/>
              </a:rPr>
              <a:t>Szczepa´nczyk</a:t>
            </a:r>
            <a:r>
              <a:rPr lang="en-US" sz="1500">
                <a:ea typeface="+mn-lt"/>
                <a:cs typeface="+mn-lt"/>
              </a:rPr>
              <a:t>, M.J, Zheng, Y., </a:t>
            </a:r>
            <a:r>
              <a:rPr lang="en-US" sz="1500" err="1">
                <a:ea typeface="+mn-lt"/>
                <a:cs typeface="+mn-lt"/>
              </a:rPr>
              <a:t>Antelis</a:t>
            </a:r>
            <a:r>
              <a:rPr lang="en-US" sz="1500">
                <a:ea typeface="+mn-lt"/>
                <a:cs typeface="+mn-lt"/>
              </a:rPr>
              <a:t>, J.M., Benjamin, M., Bizouard, </a:t>
            </a:r>
            <a:r>
              <a:rPr lang="en-US" sz="1500" err="1">
                <a:ea typeface="+mn-lt"/>
                <a:cs typeface="+mn-lt"/>
              </a:rPr>
              <a:t>M.A.,Casallas</a:t>
            </a:r>
            <a:r>
              <a:rPr lang="en-US" sz="1500">
                <a:ea typeface="+mn-lt"/>
                <a:cs typeface="+mn-lt"/>
              </a:rPr>
              <a:t>-Lagos, A., </a:t>
            </a:r>
            <a:r>
              <a:rPr lang="en-US" sz="1500" err="1">
                <a:ea typeface="+mn-lt"/>
                <a:cs typeface="+mn-lt"/>
              </a:rPr>
              <a:t>Cerd´a-Dur´an</a:t>
            </a:r>
            <a:r>
              <a:rPr lang="en-US" sz="1500">
                <a:ea typeface="+mn-lt"/>
                <a:cs typeface="+mn-lt"/>
              </a:rPr>
              <a:t>, P., Davis, D., Gondek-</a:t>
            </a:r>
            <a:r>
              <a:rPr lang="en-US" sz="1500" err="1">
                <a:ea typeface="+mn-lt"/>
                <a:cs typeface="+mn-lt"/>
              </a:rPr>
              <a:t>Rosi´nska</a:t>
            </a:r>
            <a:r>
              <a:rPr lang="en-US" sz="1500">
                <a:ea typeface="+mn-lt"/>
                <a:cs typeface="+mn-lt"/>
              </a:rPr>
              <a:t>, D., Klimenko, S., Moreno, C., </a:t>
            </a:r>
            <a:r>
              <a:rPr lang="en-US" sz="1500" err="1">
                <a:ea typeface="+mn-lt"/>
                <a:cs typeface="+mn-lt"/>
              </a:rPr>
              <a:t>Obergaulinger</a:t>
            </a:r>
            <a:r>
              <a:rPr lang="en-US" sz="1500">
                <a:ea typeface="+mn-lt"/>
                <a:cs typeface="+mn-lt"/>
              </a:rPr>
              <a:t>, M., Powell, J., Ramirez, D., Ratto, </a:t>
            </a:r>
            <a:r>
              <a:rPr lang="en-US" sz="1500" err="1">
                <a:ea typeface="+mn-lt"/>
                <a:cs typeface="+mn-lt"/>
              </a:rPr>
              <a:t>B.,Richardson</a:t>
            </a:r>
            <a:r>
              <a:rPr lang="en-US" sz="1500">
                <a:ea typeface="+mn-lt"/>
                <a:cs typeface="+mn-lt"/>
              </a:rPr>
              <a:t>, C., Rijal, A., Stuver, A.L., Szewczyk, P., </a:t>
            </a:r>
            <a:r>
              <a:rPr lang="en-US" sz="1500" err="1">
                <a:ea typeface="+mn-lt"/>
                <a:cs typeface="+mn-lt"/>
              </a:rPr>
              <a:t>Vedovato</a:t>
            </a:r>
            <a:r>
              <a:rPr lang="en-US" sz="1500">
                <a:ea typeface="+mn-lt"/>
                <a:cs typeface="+mn-lt"/>
              </a:rPr>
              <a:t>, G., </a:t>
            </a:r>
            <a:r>
              <a:rPr lang="en-US" sz="1500" err="1">
                <a:ea typeface="+mn-lt"/>
                <a:cs typeface="+mn-lt"/>
              </a:rPr>
              <a:t>Zanolin</a:t>
            </a:r>
            <a:r>
              <a:rPr lang="en-US" sz="1500">
                <a:ea typeface="+mn-lt"/>
                <a:cs typeface="+mn-lt"/>
              </a:rPr>
              <a:t>, </a:t>
            </a:r>
            <a:r>
              <a:rPr lang="en-US" sz="1500" err="1">
                <a:ea typeface="+mn-lt"/>
                <a:cs typeface="+mn-lt"/>
              </a:rPr>
              <a:t>M.,Bartos</a:t>
            </a:r>
            <a:r>
              <a:rPr lang="en-US" sz="1500">
                <a:ea typeface="+mn-lt"/>
                <a:cs typeface="+mn-lt"/>
              </a:rPr>
              <a:t>, I., Bhaumik, S., Bulik, T., Drago, M., Font, J.A., De Colle, F., </a:t>
            </a:r>
            <a:r>
              <a:rPr lang="en-US" sz="1500" err="1">
                <a:ea typeface="+mn-lt"/>
                <a:cs typeface="+mn-lt"/>
              </a:rPr>
              <a:t>Garc´ıaBellido</a:t>
            </a:r>
            <a:r>
              <a:rPr lang="en-US" sz="1500">
                <a:ea typeface="+mn-lt"/>
                <a:cs typeface="+mn-lt"/>
              </a:rPr>
              <a:t>, J., Gayathri, V., Hughey, B., </a:t>
            </a:r>
            <a:r>
              <a:rPr lang="en-US" sz="1500" err="1">
                <a:ea typeface="+mn-lt"/>
                <a:cs typeface="+mn-lt"/>
              </a:rPr>
              <a:t>Mitselmakher</a:t>
            </a:r>
            <a:r>
              <a:rPr lang="en-US" sz="1500">
                <a:ea typeface="+mn-lt"/>
                <a:cs typeface="+mn-lt"/>
              </a:rPr>
              <a:t>, G., Mishra, T., </a:t>
            </a:r>
            <a:r>
              <a:rPr lang="en-US" sz="1500" err="1">
                <a:ea typeface="+mn-lt"/>
                <a:cs typeface="+mn-lt"/>
              </a:rPr>
              <a:t>Mukherjee,S</a:t>
            </a:r>
            <a:r>
              <a:rPr lang="en-US" sz="1500">
                <a:ea typeface="+mn-lt"/>
                <a:cs typeface="+mn-lt"/>
              </a:rPr>
              <a:t>., Nguyen, Q.L., Chan, M.L., Palma, I.D., </a:t>
            </a:r>
            <a:r>
              <a:rPr lang="en-US" sz="1500" err="1">
                <a:ea typeface="+mn-lt"/>
                <a:cs typeface="+mn-lt"/>
              </a:rPr>
              <a:t>Piotrzkowski</a:t>
            </a:r>
            <a:r>
              <a:rPr lang="en-US" sz="1500">
                <a:ea typeface="+mn-lt"/>
                <a:cs typeface="+mn-lt"/>
              </a:rPr>
              <a:t>, B.J., Singh, N. (2023).An Optically Targeted Search for Gravitational Waves emitted by Core-</a:t>
            </a:r>
            <a:r>
              <a:rPr lang="en-US" sz="1500" err="1">
                <a:ea typeface="+mn-lt"/>
                <a:cs typeface="+mn-lt"/>
              </a:rPr>
              <a:t>CollapseSupernovae</a:t>
            </a:r>
            <a:r>
              <a:rPr lang="en-US" sz="1500">
                <a:ea typeface="+mn-lt"/>
                <a:cs typeface="+mn-lt"/>
              </a:rPr>
              <a:t> during the Third Observing Run of Advanced LIGO and </a:t>
            </a:r>
            <a:r>
              <a:rPr lang="en-US" sz="1500" err="1">
                <a:ea typeface="+mn-lt"/>
                <a:cs typeface="+mn-lt"/>
              </a:rPr>
              <a:t>AdvancedVirgo</a:t>
            </a:r>
            <a:r>
              <a:rPr lang="en-US" sz="1500">
                <a:ea typeface="+mn-lt"/>
                <a:cs typeface="+mn-lt"/>
              </a:rPr>
              <a:t>. The Astrophysical Journal. https://arxiv.org/abs/2305.16146</a:t>
            </a:r>
          </a:p>
          <a:p>
            <a:r>
              <a:rPr lang="en-US" sz="1500">
                <a:ea typeface="+mn-lt"/>
                <a:cs typeface="+mn-lt"/>
              </a:rPr>
              <a:t>Vallely, P.J., Kochanek, C.S., Stanek, K.Z., Fausnaugh, M., &amp; Shappee, B.J.(2020). High-cadence, early-time observations of core-collapse supernovae from the TESS prime mission. Monthly Notices of the Royal Astronomical Society.500. 5639-5656. 10.1093/</a:t>
            </a:r>
            <a:r>
              <a:rPr lang="en-US" sz="1500" err="1">
                <a:ea typeface="+mn-lt"/>
                <a:cs typeface="+mn-lt"/>
              </a:rPr>
              <a:t>mnras</a:t>
            </a:r>
            <a:r>
              <a:rPr lang="en-US" sz="1500">
                <a:ea typeface="+mn-lt"/>
                <a:cs typeface="+mn-lt"/>
              </a:rPr>
              <a:t>/staa3675.</a:t>
            </a:r>
            <a:endParaRPr lang="en-US" sz="15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FB9FCF-048A-7D84-9DD0-6EC025BED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2E8E-E0C2-4B81-AD44-934E0701451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197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E2DBC-69B7-EE23-8946-42138533C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4831"/>
            <a:ext cx="13000381" cy="1391823"/>
          </a:xfrm>
        </p:spPr>
        <p:txBody>
          <a:bodyPr>
            <a:normAutofit/>
          </a:bodyPr>
          <a:lstStyle/>
          <a:p>
            <a:r>
              <a:rPr lang="en-US" sz="4000" dirty="0"/>
              <a:t>False Alarm Probability of a Gravitational Wave Search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A69C65-B321-7D8B-E0C0-1334B0C91536}"/>
              </a:ext>
            </a:extLst>
          </p:cNvPr>
          <p:cNvSpPr txBox="1"/>
          <p:nvPr/>
        </p:nvSpPr>
        <p:spPr>
          <a:xfrm>
            <a:off x="271624" y="1582340"/>
            <a:ext cx="11648751" cy="42319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500" dirty="0"/>
              <a:t>FP = τ • FR</a:t>
            </a:r>
          </a:p>
          <a:p>
            <a:pPr algn="ctr"/>
            <a:endParaRPr lang="en-US" sz="3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500" dirty="0"/>
              <a:t>FP= False Alarm Probability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500" dirty="0"/>
              <a:t>FR= False Alarm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500" dirty="0">
                <a:ea typeface="+mn-lt"/>
                <a:cs typeface="+mn-lt"/>
              </a:rPr>
              <a:t> τ </a:t>
            </a:r>
            <a:r>
              <a:rPr lang="en-US" sz="3500" dirty="0"/>
              <a:t> = Time duration of data being examined for Gravitational Waves (GW)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4481AA-6B7F-0214-2767-CF747AA85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2E8E-E0C2-4B81-AD44-934E070145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389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49279B-AAE2-465A-817D-80BCF6855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2E8E-E0C2-4B81-AD44-934E0701451A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BBA34A-BF73-695E-0A55-04C30BF9D612}"/>
              </a:ext>
            </a:extLst>
          </p:cNvPr>
          <p:cNvSpPr txBox="1"/>
          <p:nvPr/>
        </p:nvSpPr>
        <p:spPr>
          <a:xfrm>
            <a:off x="543249" y="807687"/>
            <a:ext cx="11648751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Problem: </a:t>
            </a:r>
            <a:r>
              <a:rPr lang="en-US" sz="2400" dirty="0"/>
              <a:t>Want smaller </a:t>
            </a:r>
            <a:r>
              <a:rPr lang="en-US" sz="3200" dirty="0">
                <a:ea typeface="+mn-lt"/>
                <a:cs typeface="+mn-lt"/>
              </a:rPr>
              <a:t>τ</a:t>
            </a:r>
            <a:r>
              <a:rPr lang="en-US" sz="2400" dirty="0"/>
              <a:t> to make the detection easier and/or with larger statistical confidence.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Solution</a:t>
            </a:r>
            <a:r>
              <a:rPr lang="en-US" sz="2400" dirty="0"/>
              <a:t>: Use </a:t>
            </a:r>
            <a:r>
              <a:rPr lang="en-US" sz="2400" dirty="0">
                <a:ea typeface="+mn-lt"/>
                <a:cs typeface="+mn-lt"/>
              </a:rPr>
              <a:t>electromagnetic observation of Core Collapse Supernovae (CCSN) to decrease </a:t>
            </a:r>
            <a:r>
              <a:rPr lang="en-US" sz="3200" dirty="0">
                <a:ea typeface="+mn-lt"/>
                <a:cs typeface="+mn-lt"/>
              </a:rPr>
              <a:t>τ</a:t>
            </a:r>
            <a:r>
              <a:rPr lang="en-US" sz="2400" dirty="0">
                <a:ea typeface="+mn-lt"/>
                <a:cs typeface="+mn-lt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4CDD93-1D0C-6D8F-7AD6-E8E1CAD47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741" y="4430642"/>
            <a:ext cx="5918826" cy="48547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5F38AC-6C90-716F-70D9-A9FF1CD32CD9}"/>
              </a:ext>
            </a:extLst>
          </p:cNvPr>
          <p:cNvSpPr txBox="1"/>
          <p:nvPr/>
        </p:nvSpPr>
        <p:spPr>
          <a:xfrm>
            <a:off x="4871530" y="6512436"/>
            <a:ext cx="231593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On Source Window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BBE580-D4A9-D978-27CE-548F20AC56B3}"/>
              </a:ext>
            </a:extLst>
          </p:cNvPr>
          <p:cNvSpPr txBox="1"/>
          <p:nvPr/>
        </p:nvSpPr>
        <p:spPr>
          <a:xfrm>
            <a:off x="2169396" y="5246337"/>
            <a:ext cx="105173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Energy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5CB6A7-2A2E-1E92-EC04-201440483102}"/>
              </a:ext>
            </a:extLst>
          </p:cNvPr>
          <p:cNvSpPr txBox="1"/>
          <p:nvPr/>
        </p:nvSpPr>
        <p:spPr>
          <a:xfrm>
            <a:off x="8833177" y="4693498"/>
            <a:ext cx="176655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FAR too high</a:t>
            </a:r>
          </a:p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67C96E-2313-029C-96C2-C541B6E81351}"/>
              </a:ext>
            </a:extLst>
          </p:cNvPr>
          <p:cNvSpPr txBox="1"/>
          <p:nvPr/>
        </p:nvSpPr>
        <p:spPr>
          <a:xfrm>
            <a:off x="8833176" y="5708224"/>
            <a:ext cx="176655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FAR too low</a:t>
            </a:r>
          </a:p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8521D4-3C1A-0E4F-590C-924B97FD01D5}"/>
              </a:ext>
            </a:extLst>
          </p:cNvPr>
          <p:cNvSpPr txBox="1"/>
          <p:nvPr/>
        </p:nvSpPr>
        <p:spPr>
          <a:xfrm>
            <a:off x="304381" y="5698013"/>
            <a:ext cx="292787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Red Line</a:t>
            </a:r>
            <a:r>
              <a:rPr lang="en-US" dirty="0"/>
              <a:t> - false detection</a:t>
            </a:r>
          </a:p>
          <a:p>
            <a:r>
              <a:rPr lang="en-US" dirty="0">
                <a:solidFill>
                  <a:srgbClr val="00B050"/>
                </a:solidFill>
              </a:rPr>
              <a:t>Green line </a:t>
            </a:r>
            <a:r>
              <a:rPr lang="en-US" dirty="0"/>
              <a:t>- energy from GW  candidate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387A5B-7B78-F032-D8BD-A049978A67BB}"/>
              </a:ext>
            </a:extLst>
          </p:cNvPr>
          <p:cNvSpPr txBox="1"/>
          <p:nvPr/>
        </p:nvSpPr>
        <p:spPr>
          <a:xfrm>
            <a:off x="7864902" y="6352143"/>
            <a:ext cx="1713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3D6EC5C-1F9C-42CA-8715-3B7754D51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2422"/>
            <a:ext cx="13000381" cy="1391823"/>
          </a:xfrm>
        </p:spPr>
        <p:txBody>
          <a:bodyPr>
            <a:normAutofit/>
          </a:bodyPr>
          <a:lstStyle/>
          <a:p>
            <a:r>
              <a:rPr lang="en-US" sz="4000" dirty="0"/>
              <a:t>False Alarm Probability of a Gravitational Wave Search</a:t>
            </a:r>
          </a:p>
        </p:txBody>
      </p:sp>
    </p:spTree>
    <p:extLst>
      <p:ext uri="{BB962C8B-B14F-4D97-AF65-F5344CB8AC3E}">
        <p14:creationId xmlns:p14="http://schemas.microsoft.com/office/powerpoint/2010/main" val="1482640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2FDF5-17E4-3C02-6613-10F8BCCD7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719" y="-246001"/>
            <a:ext cx="10515600" cy="1325563"/>
          </a:xfrm>
        </p:spPr>
        <p:txBody>
          <a:bodyPr/>
          <a:lstStyle/>
          <a:p>
            <a:r>
              <a:rPr lang="en-US" dirty="0"/>
              <a:t>How to Find On Source Window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93699-5516-A417-5058-2797527E2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047" y="914977"/>
            <a:ext cx="10515600" cy="63457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From the light curve of a CCSN we can find the On Source Window</a:t>
            </a:r>
          </a:p>
        </p:txBody>
      </p:sp>
      <p:pic>
        <p:nvPicPr>
          <p:cNvPr id="12" name="Content Placeholder 3">
            <a:extLst>
              <a:ext uri="{FF2B5EF4-FFF2-40B4-BE49-F238E27FC236}">
                <a16:creationId xmlns:a16="http://schemas.microsoft.com/office/drawing/2014/main" id="{843D155D-8254-7CFA-5885-528390B33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8973" y="3216262"/>
            <a:ext cx="2322805" cy="226072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F5DE3FB-AA18-17C8-9F72-E9EA44791B0E}"/>
              </a:ext>
            </a:extLst>
          </p:cNvPr>
          <p:cNvSpPr txBox="1"/>
          <p:nvPr/>
        </p:nvSpPr>
        <p:spPr>
          <a:xfrm>
            <a:off x="8556945" y="5616890"/>
            <a:ext cx="2472907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ea typeface="+mn-lt"/>
                <a:cs typeface="+mn-lt"/>
              </a:rPr>
              <a:t>Couch, S. M., Warren, M. L., &amp; O’Connor, E. P. 2020,</a:t>
            </a:r>
            <a:endParaRPr lang="en-US" sz="1400"/>
          </a:p>
          <a:p>
            <a:r>
              <a:rPr lang="en-US" sz="1400" err="1">
                <a:ea typeface="+mn-lt"/>
                <a:cs typeface="+mn-lt"/>
              </a:rPr>
              <a:t>ApJ</a:t>
            </a:r>
            <a:r>
              <a:rPr lang="en-US" sz="1400">
                <a:ea typeface="+mn-lt"/>
                <a:cs typeface="+mn-lt"/>
              </a:rPr>
              <a:t>, 890, 127</a:t>
            </a:r>
            <a:endParaRPr lang="en-US" sz="1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FD6732-6899-7D13-1735-7770606E059F}"/>
              </a:ext>
            </a:extLst>
          </p:cNvPr>
          <p:cNvSpPr txBox="1"/>
          <p:nvPr/>
        </p:nvSpPr>
        <p:spPr>
          <a:xfrm>
            <a:off x="7844304" y="3953823"/>
            <a:ext cx="970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</a:t>
            </a:r>
            <a:r>
              <a:rPr lang="en-US" sz="1600" dirty="0" err="1"/>
              <a:t>sbo</a:t>
            </a:r>
            <a:r>
              <a:rPr lang="en-US" dirty="0"/>
              <a:t> - </a:t>
            </a:r>
            <a:r>
              <a:rPr lang="en-US" dirty="0" err="1"/>
              <a:t>t</a:t>
            </a:r>
            <a:r>
              <a:rPr lang="en-US" sz="1600" dirty="0" err="1"/>
              <a:t>gw</a:t>
            </a:r>
            <a:endParaRPr lang="en-US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A3358E2-3291-BC14-0948-ABC39C8A553A}"/>
              </a:ext>
            </a:extLst>
          </p:cNvPr>
          <p:cNvCxnSpPr>
            <a:cxnSpLocks/>
          </p:cNvCxnSpPr>
          <p:nvPr/>
        </p:nvCxnSpPr>
        <p:spPr>
          <a:xfrm>
            <a:off x="8410869" y="3094095"/>
            <a:ext cx="128104" cy="6292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B92930B-0CCB-053B-FF9E-0E1F3BAAA642}"/>
              </a:ext>
            </a:extLst>
          </p:cNvPr>
          <p:cNvSpPr txBox="1"/>
          <p:nvPr/>
        </p:nvSpPr>
        <p:spPr>
          <a:xfrm>
            <a:off x="7788320" y="2428922"/>
            <a:ext cx="2005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Mass of the progenitor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821CEAE8-E1D5-0D01-C2FB-975773E58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2E8E-E0C2-4B81-AD44-934E0701451A}" type="slidenum">
              <a:rPr lang="en-US" smtClean="0"/>
              <a:t>4</a:t>
            </a:fld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C99BC88-24ED-DF4D-2FE4-6E3BC09A56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719" y="1789666"/>
            <a:ext cx="6975831" cy="432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737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1F14D-5CDF-277F-C48D-A862D0AC4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9" y="4720"/>
            <a:ext cx="10515600" cy="1325563"/>
          </a:xfrm>
        </p:spPr>
        <p:txBody>
          <a:bodyPr/>
          <a:lstStyle/>
          <a:p>
            <a:r>
              <a:rPr lang="en-US"/>
              <a:t>Modeling the Light Curves</a:t>
            </a:r>
          </a:p>
        </p:txBody>
      </p:sp>
      <p:pic>
        <p:nvPicPr>
          <p:cNvPr id="4" name="Content Placeholder 3" descr="A graph of a function&#10;&#10;Description automatically generated">
            <a:extLst>
              <a:ext uri="{FF2B5EF4-FFF2-40B4-BE49-F238E27FC236}">
                <a16:creationId xmlns:a16="http://schemas.microsoft.com/office/drawing/2014/main" id="{677DE7FE-0016-16EE-D90B-FC0A6EEB89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3694" r="212"/>
          <a:stretch/>
        </p:blipFill>
        <p:spPr>
          <a:xfrm>
            <a:off x="249709" y="3348687"/>
            <a:ext cx="5846291" cy="3364770"/>
          </a:xfr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697CD4-FBA4-1C2A-B8B0-02926EB2F743}"/>
              </a:ext>
            </a:extLst>
          </p:cNvPr>
          <p:cNvSpPr txBox="1"/>
          <p:nvPr/>
        </p:nvSpPr>
        <p:spPr>
          <a:xfrm>
            <a:off x="7322569" y="4025586"/>
            <a:ext cx="4560278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/>
              <a:t>2023ixf is a rare example of a fully recorded light curve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Quartic fit works better</a:t>
            </a:r>
          </a:p>
          <a:p>
            <a:endParaRPr lang="en-US" sz="2000" dirty="0"/>
          </a:p>
          <a:p>
            <a:endParaRPr lang="en-US" sz="2000" dirty="0"/>
          </a:p>
          <a:p>
            <a:pPr marL="285750" indent="-285750">
              <a:buFont typeface="Arial"/>
              <a:buChar char="•"/>
            </a:pPr>
            <a:endParaRPr lang="en-US" sz="2000" b="1" dirty="0"/>
          </a:p>
        </p:txBody>
      </p:sp>
      <p:pic>
        <p:nvPicPr>
          <p:cNvPr id="7" name="Picture 6" descr="A graph with numbers and symbols&#10;&#10;Description automatically generated">
            <a:extLst>
              <a:ext uri="{FF2B5EF4-FFF2-40B4-BE49-F238E27FC236}">
                <a16:creationId xmlns:a16="http://schemas.microsoft.com/office/drawing/2014/main" id="{CA0B7C35-60F8-6EC6-129E-DE5F4E559CE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749" r="129" b="685"/>
          <a:stretch/>
        </p:blipFill>
        <p:spPr>
          <a:xfrm>
            <a:off x="5531846" y="1420209"/>
            <a:ext cx="6546879" cy="18385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DC7EC8-8B18-0CD1-1CA3-0DA55B5B6AC5}"/>
              </a:ext>
            </a:extLst>
          </p:cNvPr>
          <p:cNvSpPr txBox="1"/>
          <p:nvPr/>
        </p:nvSpPr>
        <p:spPr>
          <a:xfrm>
            <a:off x="5527496" y="960951"/>
            <a:ext cx="655558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/>
              <a:t>Ligo detection alongside light curve of SN2023ixf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E1A884-5A75-59E6-9D7F-B93B4F05C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2E8E-E0C2-4B81-AD44-934E070145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72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79073-BED8-F5BA-F761-F62443CCF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96" y="77995"/>
            <a:ext cx="10515600" cy="1325563"/>
          </a:xfrm>
        </p:spPr>
        <p:txBody>
          <a:bodyPr/>
          <a:lstStyle/>
          <a:p>
            <a:r>
              <a:rPr lang="en-US" dirty="0"/>
              <a:t>Interpolation Process</a:t>
            </a:r>
          </a:p>
        </p:txBody>
      </p:sp>
      <p:pic>
        <p:nvPicPr>
          <p:cNvPr id="4" name="Picture 3" descr="A graph with a curve&#10;&#10;Description automatically generated">
            <a:extLst>
              <a:ext uri="{FF2B5EF4-FFF2-40B4-BE49-F238E27FC236}">
                <a16:creationId xmlns:a16="http://schemas.microsoft.com/office/drawing/2014/main" id="{DC777FA4-71EA-5576-55AA-CD7129B81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233" y="1190162"/>
            <a:ext cx="3988407" cy="4086690"/>
          </a:xfrm>
          <a:prstGeom prst="rect">
            <a:avLst/>
          </a:prstGeom>
        </p:spPr>
      </p:pic>
      <p:pic>
        <p:nvPicPr>
          <p:cNvPr id="6" name="Picture 5" descr="A graph of a graph of a number of interpolation&#10;&#10;Description automatically generated">
            <a:extLst>
              <a:ext uri="{FF2B5EF4-FFF2-40B4-BE49-F238E27FC236}">
                <a16:creationId xmlns:a16="http://schemas.microsoft.com/office/drawing/2014/main" id="{ADB4BFDA-181E-5837-0B07-AFC37C21B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538" y="2055120"/>
            <a:ext cx="2186244" cy="16407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7E5568-6765-9D4F-CCD5-3488C589F6EE}"/>
              </a:ext>
            </a:extLst>
          </p:cNvPr>
          <p:cNvSpPr txBox="1"/>
          <p:nvPr/>
        </p:nvSpPr>
        <p:spPr>
          <a:xfrm>
            <a:off x="4406281" y="1335395"/>
            <a:ext cx="460960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/>
              <a:t>SN2023mpz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C3F81C-3C94-DD41-A570-1912C12D87CC}"/>
              </a:ext>
            </a:extLst>
          </p:cNvPr>
          <p:cNvSpPr txBox="1"/>
          <p:nvPr/>
        </p:nvSpPr>
        <p:spPr>
          <a:xfrm>
            <a:off x="5749389" y="3892347"/>
            <a:ext cx="19233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posterior distribution of the estimated </a:t>
            </a:r>
            <a:r>
              <a:rPr lang="en-US" dirty="0" err="1"/>
              <a:t>t</a:t>
            </a:r>
            <a:r>
              <a:rPr lang="en-US" sz="1600" dirty="0" err="1"/>
              <a:t>sbo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59D74D-847B-2FEB-7848-48AD99871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2E8E-E0C2-4B81-AD44-934E0701451A}" type="slidenum">
              <a:rPr lang="en-US" smtClean="0"/>
              <a:t>6</a:t>
            </a:fld>
            <a:endParaRPr lang="en-US"/>
          </a:p>
        </p:txBody>
      </p:sp>
      <p:pic>
        <p:nvPicPr>
          <p:cNvPr id="15" name="Picture 14" descr="A pink square with black text&#10;&#10;AI-generated content may be incorrect.">
            <a:extLst>
              <a:ext uri="{FF2B5EF4-FFF2-40B4-BE49-F238E27FC236}">
                <a16:creationId xmlns:a16="http://schemas.microsoft.com/office/drawing/2014/main" id="{8D39B319-BD9C-47BB-6A0C-BD480BD2DC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6852"/>
            <a:ext cx="10515600" cy="147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735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D21ED-C552-5044-311F-D3AC98DF9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240" y="2766218"/>
            <a:ext cx="9917519" cy="1325563"/>
          </a:xfrm>
        </p:spPr>
        <p:txBody>
          <a:bodyPr>
            <a:noAutofit/>
          </a:bodyPr>
          <a:lstStyle/>
          <a:p>
            <a:r>
              <a:rPr lang="en-US" sz="5000" dirty="0"/>
              <a:t>But quartic fits aren’t always reliable…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F21321-EABC-8D0F-F4FF-E4D9723E4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2E8E-E0C2-4B81-AD44-934E070145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59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4E7F7-F15F-9C95-6065-E5F4967D2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More Physics Based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851D8-6BE4-C189-97C7-62F7EB6E7D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Purpose</a:t>
            </a:r>
          </a:p>
          <a:p>
            <a:r>
              <a:rPr lang="en-US" dirty="0"/>
              <a:t>Obtain properties of the progenitor star</a:t>
            </a:r>
          </a:p>
          <a:p>
            <a:endParaRPr lang="en-US" dirty="0"/>
          </a:p>
          <a:p>
            <a:r>
              <a:rPr lang="en-US" dirty="0"/>
              <a:t>Model the light curve with a physics-based code using equations proposed in the paper Sapir, Waxman et al (2017) </a:t>
            </a:r>
          </a:p>
          <a:p>
            <a:endParaRPr lang="en-US" dirty="0"/>
          </a:p>
          <a:p>
            <a:r>
              <a:rPr lang="en-US" dirty="0"/>
              <a:t>Compare performance of physics-based to quartic-based light curve models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96F0F-0406-37F9-813F-FB124D1A5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2E8E-E0C2-4B81-AD44-934E070145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975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3C21B-79E0-89BD-C95B-4342BF616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37" y="-36268"/>
            <a:ext cx="10515600" cy="1325563"/>
          </a:xfrm>
        </p:spPr>
        <p:txBody>
          <a:bodyPr/>
          <a:lstStyle/>
          <a:p>
            <a:r>
              <a:rPr lang="en-US" dirty="0"/>
              <a:t>Equations for Physics Based Approach</a:t>
            </a:r>
          </a:p>
        </p:txBody>
      </p:sp>
      <p:pic>
        <p:nvPicPr>
          <p:cNvPr id="1026" name="Picture 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159C85B9-20F7-313C-7FDA-524283494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64" y="1446658"/>
            <a:ext cx="462915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black number and a line&#10;&#10;Description automatically generated">
            <a:extLst>
              <a:ext uri="{FF2B5EF4-FFF2-40B4-BE49-F238E27FC236}">
                <a16:creationId xmlns:a16="http://schemas.microsoft.com/office/drawing/2014/main" id="{0A098AAF-B623-8D05-A26D-C09E3F218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54" y="3443898"/>
            <a:ext cx="25527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24E4A1-4D29-C9F7-7806-E40C3CADE99D}"/>
              </a:ext>
            </a:extLst>
          </p:cNvPr>
          <p:cNvSpPr txBox="1"/>
          <p:nvPr/>
        </p:nvSpPr>
        <p:spPr>
          <a:xfrm>
            <a:off x="165537" y="1874153"/>
            <a:ext cx="498855" cy="483209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200"/>
              <a:t>1.)</a:t>
            </a:r>
          </a:p>
          <a:p>
            <a:endParaRPr lang="en-US" sz="2200"/>
          </a:p>
          <a:p>
            <a:endParaRPr lang="en-US" sz="2200"/>
          </a:p>
          <a:p>
            <a:endParaRPr lang="en-US" sz="2200"/>
          </a:p>
          <a:p>
            <a:endParaRPr lang="en-US" sz="2200"/>
          </a:p>
          <a:p>
            <a:r>
              <a:rPr lang="en-US" sz="2200"/>
              <a:t>2.)</a:t>
            </a:r>
            <a:endParaRPr lang="en-US"/>
          </a:p>
          <a:p>
            <a:endParaRPr lang="en-US" sz="2200"/>
          </a:p>
          <a:p>
            <a:endParaRPr lang="en-US" sz="2200"/>
          </a:p>
          <a:p>
            <a:endParaRPr lang="en-US" sz="2200"/>
          </a:p>
          <a:p>
            <a:endParaRPr lang="en-US" sz="2200"/>
          </a:p>
          <a:p>
            <a:r>
              <a:rPr lang="en-US" sz="2200"/>
              <a:t>3.)</a:t>
            </a:r>
          </a:p>
          <a:p>
            <a:endParaRPr lang="en-US" sz="2200"/>
          </a:p>
          <a:p>
            <a:endParaRPr lang="en-US" sz="2200"/>
          </a:p>
          <a:p>
            <a:endParaRPr lang="en-US" sz="22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0A4E7C-D13C-310C-61A9-DF125EBB8F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354" y="5131656"/>
            <a:ext cx="5016795" cy="49838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4F4510-A622-3517-8E58-FEA63573B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2E8E-E0C2-4B81-AD44-934E0701451A}" type="slidenum">
              <a:rPr lang="en-US" smtClean="0"/>
              <a:t>9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B79552-96A4-D1D1-55B1-DB92B9F9BC7B}"/>
              </a:ext>
            </a:extLst>
          </p:cNvPr>
          <p:cNvSpPr txBox="1"/>
          <p:nvPr/>
        </p:nvSpPr>
        <p:spPr>
          <a:xfrm>
            <a:off x="6228536" y="1307074"/>
            <a:ext cx="5401933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/>
              <a:t>R</a:t>
            </a:r>
            <a:r>
              <a:rPr lang="en-US" sz="2400" baseline="-25000" dirty="0"/>
              <a:t>* </a:t>
            </a:r>
            <a:r>
              <a:rPr lang="en-US" sz="2400" dirty="0"/>
              <a:t>= Stellar Radius</a:t>
            </a:r>
          </a:p>
          <a:p>
            <a:r>
              <a:rPr lang="en-US" sz="2400" dirty="0"/>
              <a:t>R</a:t>
            </a:r>
            <a:r>
              <a:rPr lang="en-US" sz="2400" baseline="-25000" dirty="0"/>
              <a:t>c </a:t>
            </a:r>
            <a:r>
              <a:rPr lang="en-US" sz="2400" dirty="0"/>
              <a:t>= Core Radius</a:t>
            </a:r>
          </a:p>
          <a:p>
            <a:r>
              <a:rPr lang="en-US" sz="2400" dirty="0" err="1"/>
              <a:t>V</a:t>
            </a:r>
            <a:r>
              <a:rPr lang="en-US" sz="2400" baseline="-25000" dirty="0" err="1"/>
              <a:t>sh</a:t>
            </a:r>
            <a:r>
              <a:rPr lang="en-US" sz="2400" dirty="0"/>
              <a:t>= Shockwave Velocity</a:t>
            </a:r>
          </a:p>
          <a:p>
            <a:r>
              <a:rPr lang="en-US" sz="2400" dirty="0">
                <a:ea typeface="+mn-lt"/>
                <a:cs typeface="+mn-lt"/>
              </a:rPr>
              <a:t>ω = Density profile</a:t>
            </a:r>
            <a:endParaRPr lang="en-US" sz="2400">
              <a:ea typeface="+mn-lt"/>
              <a:cs typeface="+mn-lt"/>
            </a:endParaRPr>
          </a:p>
          <a:p>
            <a:endParaRPr lang="en-US" sz="2400"/>
          </a:p>
          <a:p>
            <a:r>
              <a:rPr lang="en-US" sz="2400"/>
              <a:t>v = velocity of shockwave</a:t>
            </a:r>
          </a:p>
          <a:p>
            <a:r>
              <a:rPr lang="en-US" sz="2400"/>
              <a:t>r = radius (where the shockwave is at)</a:t>
            </a:r>
          </a:p>
          <a:p>
            <a:r>
              <a:rPr lang="en-US" sz="2400"/>
              <a:t>m = mass enclosed</a:t>
            </a:r>
          </a:p>
          <a:p>
            <a:r>
              <a:rPr lang="en-US" sz="2400"/>
              <a:t>p = Radiation Pressure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43056D-D955-CA95-C1AB-6A349DF1C37F}"/>
              </a:ext>
            </a:extLst>
          </p:cNvPr>
          <p:cNvSpPr txBox="1"/>
          <p:nvPr/>
        </p:nvSpPr>
        <p:spPr>
          <a:xfrm>
            <a:off x="6228536" y="5074642"/>
            <a:ext cx="4766933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/>
              <a:t>e = Energy Density</a:t>
            </a:r>
          </a:p>
          <a:p>
            <a:r>
              <a:rPr lang="en-US" sz="2400" dirty="0"/>
              <a:t>ρ = Density of Stellar Envelope</a:t>
            </a:r>
          </a:p>
          <a:p>
            <a:r>
              <a:rPr lang="en-US" sz="2400" dirty="0"/>
              <a:t> j = Energy Flux</a:t>
            </a:r>
          </a:p>
          <a:p>
            <a:r>
              <a:rPr lang="en-US" sz="2400" dirty="0"/>
              <a:t>v = </a:t>
            </a:r>
            <a:r>
              <a:rPr lang="en-US" sz="2400" dirty="0" err="1"/>
              <a:t>V</a:t>
            </a:r>
            <a:r>
              <a:rPr lang="en-US" sz="2400" baseline="-25000" dirty="0" err="1"/>
              <a:t>sh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36677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5E158B290FB04C85E3A58298661110" ma:contentTypeVersion="13" ma:contentTypeDescription="Create a new document." ma:contentTypeScope="" ma:versionID="41b7ff091aec529c3daf81507e8b0ec8">
  <xsd:schema xmlns:xsd="http://www.w3.org/2001/XMLSchema" xmlns:xs="http://www.w3.org/2001/XMLSchema" xmlns:p="http://schemas.microsoft.com/office/2006/metadata/properties" xmlns:ns2="18db2308-d939-430a-b691-238a8dea59b6" xmlns:ns3="5b8b13da-f81b-454a-95eb-607e33c0c50f" targetNamespace="http://schemas.microsoft.com/office/2006/metadata/properties" ma:root="true" ma:fieldsID="a3353ca290599b369a1ae03541399586" ns2:_="" ns3:_="">
    <xsd:import namespace="18db2308-d939-430a-b691-238a8dea59b6"/>
    <xsd:import namespace="5b8b13da-f81b-454a-95eb-607e33c0c5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db2308-d939-430a-b691-238a8dea59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a1dced58-e0b4-42b2-b81d-05092f917f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8b13da-f81b-454a-95eb-607e33c0c50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3870a5b-0f6f-4a43-975e-bd6ec4c6147b}" ma:internalName="TaxCatchAll" ma:showField="CatchAllData" ma:web="5b8b13da-f81b-454a-95eb-607e33c0c5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8db2308-d939-430a-b691-238a8dea59b6">
      <Terms xmlns="http://schemas.microsoft.com/office/infopath/2007/PartnerControls"/>
    </lcf76f155ced4ddcb4097134ff3c332f>
    <TaxCatchAll xmlns="5b8b13da-f81b-454a-95eb-607e33c0c50f" xsi:nil="true"/>
  </documentManagement>
</p:properties>
</file>

<file path=customXml/itemProps1.xml><?xml version="1.0" encoding="utf-8"?>
<ds:datastoreItem xmlns:ds="http://schemas.openxmlformats.org/officeDocument/2006/customXml" ds:itemID="{00079B0C-15D1-43A8-9717-FFCC0934CBFF}"/>
</file>

<file path=customXml/itemProps2.xml><?xml version="1.0" encoding="utf-8"?>
<ds:datastoreItem xmlns:ds="http://schemas.openxmlformats.org/officeDocument/2006/customXml" ds:itemID="{0F2D2F03-CB8E-4704-AD62-EF97A2DC9C7E}"/>
</file>

<file path=customXml/itemProps3.xml><?xml version="1.0" encoding="utf-8"?>
<ds:datastoreItem xmlns:ds="http://schemas.openxmlformats.org/officeDocument/2006/customXml" ds:itemID="{C7DCBC89-6070-4A2F-BDC0-0685C85CB3C8}"/>
</file>

<file path=docProps/app.xml><?xml version="1.0" encoding="utf-8"?>
<Properties xmlns="http://schemas.openxmlformats.org/officeDocument/2006/extended-properties" xmlns:vt="http://schemas.openxmlformats.org/officeDocument/2006/docPropsVTypes">
  <TotalTime>2831</TotalTime>
  <Words>1153</Words>
  <Application>Microsoft Office PowerPoint</Application>
  <PresentationFormat>Widescreen</PresentationFormat>
  <Paragraphs>131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Aptos</vt:lpstr>
      <vt:lpstr>Aptos Display</vt:lpstr>
      <vt:lpstr>Arial</vt:lpstr>
      <vt:lpstr>Segoe UI</vt:lpstr>
      <vt:lpstr>Office Theme</vt:lpstr>
      <vt:lpstr>Using Light Curves from Core Collapse Supernovae to Better Search for Gravitational Waves</vt:lpstr>
      <vt:lpstr>False Alarm Probability of a Gravitational Wave Search</vt:lpstr>
      <vt:lpstr>False Alarm Probability of a Gravitational Wave Search</vt:lpstr>
      <vt:lpstr>How to Find On Source Window</vt:lpstr>
      <vt:lpstr>Modeling the Light Curves</vt:lpstr>
      <vt:lpstr>Interpolation Process</vt:lpstr>
      <vt:lpstr>But quartic fits aren’t always reliable…</vt:lpstr>
      <vt:lpstr>A More Physics Based Approach</vt:lpstr>
      <vt:lpstr>Equations for Physics Based Approach</vt:lpstr>
      <vt:lpstr>Equations for Physics Based Approach</vt:lpstr>
      <vt:lpstr>Physics and Math Based Models Comparison</vt:lpstr>
      <vt:lpstr>Next Steps</vt:lpstr>
      <vt:lpstr>Questions?</vt:lpstr>
      <vt:lpstr>Bibliography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jake markovsky</dc:creator>
  <cp:lastModifiedBy>jake markovsky</cp:lastModifiedBy>
  <cp:revision>11</cp:revision>
  <cp:lastPrinted>2024-10-07T18:09:40Z</cp:lastPrinted>
  <dcterms:created xsi:type="dcterms:W3CDTF">2024-10-03T18:47:41Z</dcterms:created>
  <dcterms:modified xsi:type="dcterms:W3CDTF">2025-04-04T22:30:42Z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0x010100815E158B290FB04C85E3A58298661110</vt:lpwstr>
  </property>
</Properties>
</file>